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88825" cy="6858000"/>
  <p:notesSz cx="6797675" cy="9926638"/>
  <p:embeddedFontLst>
    <p:embeddedFont>
      <p:font typeface="Arial Black" panose="020B0A04020102020204" pitchFamily="34" charset="0"/>
      <p:regular r:id="rId15"/>
      <p:bold r:id="rId16"/>
    </p:embeddedFont>
    <p:embeddedFont>
      <p:font typeface="Constantia" panose="02030602050306030303" pitchFamily="18" charset="0"/>
      <p:regular r:id="rId17"/>
      <p:bold r:id="rId18"/>
      <p:italic r:id="rId19"/>
      <p:boldItalic r:id="rId20"/>
    </p:embeddedFont>
    <p:embeddedFont>
      <p:font typeface="Gantari" panose="020B0604020202020204" charset="0"/>
      <p:regular r:id="rId21"/>
      <p:bold r:id="rId22"/>
      <p:italic r:id="rId23"/>
      <p:boldItalic r:id="rId24"/>
    </p:embeddedFont>
    <p:embeddedFont>
      <p:font typeface="Gantari ExtraBold" panose="020B0604020202020204" charset="0"/>
      <p:bold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39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g3PLezVKdBqsz6XWwy2BTEEvoN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408" y="5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2075" y="744538"/>
            <a:ext cx="6613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p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5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3A20"/>
              </a:buClr>
              <a:buSzPts val="1200"/>
              <a:buFont typeface="Constantia"/>
              <a:buNone/>
            </a:pPr>
            <a:fld id="{00000000-1234-1234-1234-123412341234}" type="slidenum">
              <a:rPr lang="bg-BG" sz="1200" b="0" i="0" u="none" strike="noStrike" cap="none">
                <a:solidFill>
                  <a:srgbClr val="6A3A20"/>
                </a:solidFill>
                <a:latin typeface="Constantia"/>
                <a:ea typeface="Constantia"/>
                <a:cs typeface="Constantia"/>
                <a:sym typeface="Constantia"/>
              </a:rPr>
              <a:t>2</a:t>
            </a:fld>
            <a:endParaRPr sz="1200" b="0" i="0" u="none" strike="noStrike" cap="none">
              <a:solidFill>
                <a:srgbClr val="6A3A20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1e1787449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00" cy="372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31e1787449b_0_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31e1787449b_0_1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3A20"/>
              </a:buClr>
              <a:buSzPts val="1200"/>
              <a:buFont typeface="Constantia"/>
              <a:buNone/>
            </a:pPr>
            <a:fld id="{00000000-1234-1234-1234-123412341234}" type="slidenum">
              <a:rPr lang="bg-BG" sz="1200" b="0" i="0" u="none" strike="noStrike" cap="none">
                <a:solidFill>
                  <a:srgbClr val="6A3A20"/>
                </a:solidFill>
                <a:latin typeface="Constantia"/>
                <a:ea typeface="Constantia"/>
                <a:cs typeface="Constantia"/>
                <a:sym typeface="Constantia"/>
              </a:rPr>
              <a:t>3</a:t>
            </a:fld>
            <a:endParaRPr sz="1200" b="0" i="0" u="none" strike="noStrike" cap="none">
              <a:solidFill>
                <a:srgbClr val="6A3A20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1e1787449b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00" cy="372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g31e1787449b_0_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31e1787449b_0_8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3A20"/>
              </a:buClr>
              <a:buSzPts val="1200"/>
              <a:buFont typeface="Constantia"/>
              <a:buNone/>
            </a:pPr>
            <a:fld id="{00000000-1234-1234-1234-123412341234}" type="slidenum">
              <a:rPr lang="bg-BG" sz="1200" b="0" i="0" u="none" strike="noStrike" cap="none">
                <a:solidFill>
                  <a:srgbClr val="6A3A20"/>
                </a:solidFill>
                <a:latin typeface="Constantia"/>
                <a:ea typeface="Constantia"/>
                <a:cs typeface="Constantia"/>
                <a:sym typeface="Constantia"/>
              </a:rPr>
              <a:t>4</a:t>
            </a:fld>
            <a:endParaRPr sz="1200" b="0" i="0" u="none" strike="noStrike" cap="none">
              <a:solidFill>
                <a:srgbClr val="6A3A20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3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1e1787449b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00" cy="372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g31e1787449b_0_1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g31e1787449b_0_15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1e1787449b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00" cy="372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31e1787449b_0_2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g31e1787449b_0_23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1e1787449b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00" cy="372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31e1787449b_0_3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g31e1787449b_0_35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4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лавен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8"/>
          <p:cNvSpPr txBox="1">
            <a:spLocks noGrp="1"/>
          </p:cNvSpPr>
          <p:nvPr>
            <p:ph type="ctrTitle"/>
          </p:nvPr>
        </p:nvSpPr>
        <p:spPr>
          <a:xfrm>
            <a:off x="1376792" y="1905003"/>
            <a:ext cx="9435241" cy="1625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onstantia"/>
              <a:buNone/>
              <a:defRPr sz="48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8"/>
          <p:cNvSpPr txBox="1">
            <a:spLocks noGrp="1"/>
          </p:cNvSpPr>
          <p:nvPr>
            <p:ph type="subTitle" idx="1"/>
          </p:nvPr>
        </p:nvSpPr>
        <p:spPr>
          <a:xfrm>
            <a:off x="1382103" y="3657123"/>
            <a:ext cx="9429931" cy="991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cap="none">
                <a:solidFill>
                  <a:schemeClr val="lt2"/>
                </a:solidFill>
              </a:defRPr>
            </a:lvl1pPr>
            <a:lvl2pPr lvl="1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0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8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8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8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  <p:grpSp>
        <p:nvGrpSpPr>
          <p:cNvPr id="23" name="Google Shape;23;p28"/>
          <p:cNvGrpSpPr/>
          <p:nvPr/>
        </p:nvGrpSpPr>
        <p:grpSpPr>
          <a:xfrm>
            <a:off x="1218882" y="1600200"/>
            <a:ext cx="9739746" cy="73152"/>
            <a:chOff x="914400" y="1200150"/>
            <a:chExt cx="7306712" cy="54864"/>
          </a:xfrm>
        </p:grpSpPr>
        <p:sp>
          <p:nvSpPr>
            <p:cNvPr id="24" name="Google Shape;24;p28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lt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5" name="Google Shape;25;p2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lt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grpSp>
          <p:nvGrpSpPr>
            <p:cNvPr id="26" name="Google Shape;26;p28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</p:grpSpPr>
          <p:cxnSp>
            <p:nvCxnSpPr>
              <p:cNvPr id="27" name="Google Shape;27;p28"/>
              <p:cNvCxnSpPr/>
              <p:nvPr/>
            </p:nvCxnSpPr>
            <p:spPr>
              <a:xfrm>
                <a:off x="2141408" y="1752956"/>
                <a:ext cx="731520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8" name="Google Shape;28;p28"/>
              <p:cNvCxnSpPr/>
              <p:nvPr/>
            </p:nvCxnSpPr>
            <p:spPr>
              <a:xfrm>
                <a:off x="2141408" y="1791954"/>
                <a:ext cx="731520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9" name="Google Shape;29;p28"/>
          <p:cNvGrpSpPr/>
          <p:nvPr/>
        </p:nvGrpSpPr>
        <p:grpSpPr>
          <a:xfrm>
            <a:off x="1218882" y="4851400"/>
            <a:ext cx="9739746" cy="73152"/>
            <a:chOff x="914400" y="3638550"/>
            <a:chExt cx="7306712" cy="54864"/>
          </a:xfrm>
        </p:grpSpPr>
        <p:sp>
          <p:nvSpPr>
            <p:cNvPr id="30" name="Google Shape;30;p28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lt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31" name="Google Shape;31;p28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lt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grpSp>
          <p:nvGrpSpPr>
            <p:cNvPr id="32" name="Google Shape;32;p28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</p:grpSpPr>
          <p:cxnSp>
            <p:nvCxnSpPr>
              <p:cNvPr id="33" name="Google Shape;33;p28"/>
              <p:cNvCxnSpPr/>
              <p:nvPr/>
            </p:nvCxnSpPr>
            <p:spPr>
              <a:xfrm>
                <a:off x="2141408" y="1752956"/>
                <a:ext cx="731520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" name="Google Shape;34;p28"/>
              <p:cNvCxnSpPr/>
              <p:nvPr/>
            </p:nvCxnSpPr>
            <p:spPr>
              <a:xfrm>
                <a:off x="2141408" y="1791954"/>
                <a:ext cx="731520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ъдържание с надпис" type="objTx">
  <p:cSld name="OBJECT_WITH_CAPTION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6"/>
          <p:cNvSpPr txBox="1"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stantia"/>
              <a:buNone/>
              <a:defRPr sz="32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6"/>
          <p:cNvSpPr txBox="1">
            <a:spLocks noGrp="1"/>
          </p:cNvSpPr>
          <p:nvPr>
            <p:ph type="body" idx="1"/>
          </p:nvPr>
        </p:nvSpPr>
        <p:spPr>
          <a:xfrm>
            <a:off x="1218883" y="1803400"/>
            <a:ext cx="6602281" cy="426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12" name="Google Shape;112;p36"/>
          <p:cNvSpPr txBox="1">
            <a:spLocks noGrp="1"/>
          </p:cNvSpPr>
          <p:nvPr>
            <p:ph type="body" idx="2"/>
          </p:nvPr>
        </p:nvSpPr>
        <p:spPr>
          <a:xfrm>
            <a:off x="8125883" y="1803400"/>
            <a:ext cx="2844060" cy="426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3" name="Google Shape;113;p36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6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36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Картина с надпис" type="picTx">
  <p:cSld name="PICTURE_WITH_CAPTION_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7"/>
          <p:cNvSpPr txBox="1"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stantia"/>
              <a:buNone/>
              <a:defRPr sz="32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37"/>
          <p:cNvSpPr/>
          <p:nvPr/>
        </p:nvSpPr>
        <p:spPr>
          <a:xfrm>
            <a:off x="1218883" y="1803400"/>
            <a:ext cx="6602280" cy="42672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19" name="Google Shape;119;p37" descr="Празен контейнер за добавяне на изображение. Щракнете върху контейнера и изберете изображението, което искате да добавите."/>
          <p:cNvSpPr>
            <a:spLocks noGrp="1"/>
          </p:cNvSpPr>
          <p:nvPr>
            <p:ph type="pic" idx="2"/>
          </p:nvPr>
        </p:nvSpPr>
        <p:spPr>
          <a:xfrm>
            <a:off x="1338739" y="1925320"/>
            <a:ext cx="6362567" cy="402336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20" name="Google Shape;120;p37"/>
          <p:cNvSpPr txBox="1">
            <a:spLocks noGrp="1"/>
          </p:cNvSpPr>
          <p:nvPr>
            <p:ph type="body" idx="1"/>
          </p:nvPr>
        </p:nvSpPr>
        <p:spPr>
          <a:xfrm>
            <a:off x="8125883" y="1803401"/>
            <a:ext cx="2844060" cy="4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1" name="Google Shape;121;p37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7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37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лавие и вертикален текст" type="vertTx">
  <p:cSld name="VERTICAL_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stant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8"/>
          <p:cNvSpPr txBox="1">
            <a:spLocks noGrp="1"/>
          </p:cNvSpPr>
          <p:nvPr>
            <p:ph type="body" idx="1"/>
          </p:nvPr>
        </p:nvSpPr>
        <p:spPr>
          <a:xfrm rot="5400000">
            <a:off x="3960813" y="-938530"/>
            <a:ext cx="4267200" cy="9751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38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38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8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но заглавие и текст" type="vertTitleAndTx">
  <p:cSld name="VERTICAL_TITLE_AND_VERTICAL_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9"/>
          <p:cNvSpPr txBox="1">
            <a:spLocks noGrp="1"/>
          </p:cNvSpPr>
          <p:nvPr>
            <p:ph type="title"/>
          </p:nvPr>
        </p:nvSpPr>
        <p:spPr>
          <a:xfrm rot="5400000">
            <a:off x="7588251" y="2681288"/>
            <a:ext cx="5661025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stant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9"/>
          <p:cNvSpPr txBox="1">
            <a:spLocks noGrp="1"/>
          </p:cNvSpPr>
          <p:nvPr>
            <p:ph type="body" idx="1"/>
          </p:nvPr>
        </p:nvSpPr>
        <p:spPr>
          <a:xfrm rot="5400000">
            <a:off x="2593976" y="-941387"/>
            <a:ext cx="5661025" cy="8413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p39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39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9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лавие и съдържание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9"/>
          <p:cNvSpPr txBox="1"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stant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9"/>
          <p:cNvSpPr txBox="1">
            <a:spLocks noGrp="1"/>
          </p:cNvSpPr>
          <p:nvPr>
            <p:ph type="body" idx="1"/>
          </p:nvPr>
        </p:nvSpPr>
        <p:spPr>
          <a:xfrm>
            <a:off x="1218883" y="1803400"/>
            <a:ext cx="9751060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9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Layout 1">
  <p:cSld name="Agenda Layout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0"/>
          <p:cNvSpPr txBox="1">
            <a:spLocks noGrp="1"/>
          </p:cNvSpPr>
          <p:nvPr>
            <p:ph type="title"/>
          </p:nvPr>
        </p:nvSpPr>
        <p:spPr>
          <a:xfrm>
            <a:off x="3511318" y="277100"/>
            <a:ext cx="8677740" cy="8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99"/>
              <a:buFont typeface="Constantia"/>
              <a:buNone/>
              <a:defRPr sz="4799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99"/>
              <a:buNone/>
              <a:defRPr sz="4799">
                <a:solidFill>
                  <a:srgbClr val="3F3F3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99"/>
              <a:buNone/>
              <a:defRPr sz="4799">
                <a:solidFill>
                  <a:srgbClr val="3F3F3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99"/>
              <a:buNone/>
              <a:defRPr sz="4799">
                <a:solidFill>
                  <a:srgbClr val="3F3F3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99"/>
              <a:buNone/>
              <a:defRPr sz="4799">
                <a:solidFill>
                  <a:srgbClr val="3F3F3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99"/>
              <a:buNone/>
              <a:defRPr sz="4799">
                <a:solidFill>
                  <a:srgbClr val="3F3F3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99"/>
              <a:buNone/>
              <a:defRPr sz="4799">
                <a:solidFill>
                  <a:srgbClr val="3F3F3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99"/>
              <a:buNone/>
              <a:defRPr sz="4799">
                <a:solidFill>
                  <a:srgbClr val="3F3F3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799"/>
              <a:buNone/>
              <a:defRPr sz="4799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30"/>
          <p:cNvSpPr/>
          <p:nvPr/>
        </p:nvSpPr>
        <p:spPr>
          <a:xfrm>
            <a:off x="0" y="0"/>
            <a:ext cx="2063063" cy="6858000"/>
          </a:xfrm>
          <a:prstGeom prst="rtTriangle">
            <a:avLst/>
          </a:prstGeom>
          <a:solidFill>
            <a:srgbClr val="D15A12"/>
          </a:solidFill>
          <a:ln>
            <a:noFill/>
          </a:ln>
        </p:spPr>
        <p:txBody>
          <a:bodyPr spcFirstLastPara="1" wrap="square" lIns="121850" tIns="60900" rIns="121850" bIns="60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onstantia"/>
              <a:buNone/>
            </a:pPr>
            <a:endParaRPr sz="2399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30" descr="E:\002-KIMS BUSINESS\007-02-Fullslidesppt-Contents\20161219\04-edu\owl-item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422924" y="3443717"/>
            <a:ext cx="3088396" cy="322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30"/>
          <p:cNvSpPr/>
          <p:nvPr/>
        </p:nvSpPr>
        <p:spPr>
          <a:xfrm rot="10800000">
            <a:off x="11348100" y="115"/>
            <a:ext cx="836182" cy="2660800"/>
          </a:xfrm>
          <a:prstGeom prst="rtTriangle">
            <a:avLst/>
          </a:prstGeom>
          <a:solidFill>
            <a:srgbClr val="D15A12"/>
          </a:solidFill>
          <a:ln>
            <a:noFill/>
          </a:ln>
        </p:spPr>
        <p:txBody>
          <a:bodyPr spcFirstLastPara="1" wrap="square" lIns="121850" tIns="60900" rIns="121850" bIns="60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onstantia"/>
              <a:buNone/>
            </a:pPr>
            <a:endParaRPr sz="2399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лавен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>
            <a:spLocks noGrp="1"/>
          </p:cNvSpPr>
          <p:nvPr>
            <p:ph type="ctrTitle"/>
          </p:nvPr>
        </p:nvSpPr>
        <p:spPr>
          <a:xfrm>
            <a:off x="1376792" y="1905003"/>
            <a:ext cx="9435241" cy="1625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onstantia"/>
              <a:buNone/>
              <a:defRPr sz="48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7"/>
          <p:cNvSpPr txBox="1">
            <a:spLocks noGrp="1"/>
          </p:cNvSpPr>
          <p:nvPr>
            <p:ph type="subTitle" idx="1"/>
          </p:nvPr>
        </p:nvSpPr>
        <p:spPr>
          <a:xfrm>
            <a:off x="1382103" y="3657123"/>
            <a:ext cx="9429931" cy="991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cap="none">
                <a:solidFill>
                  <a:schemeClr val="lt2"/>
                </a:solidFill>
              </a:defRPr>
            </a:lvl1pPr>
            <a:lvl2pPr lvl="1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0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27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7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7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2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  <p:grpSp>
        <p:nvGrpSpPr>
          <p:cNvPr id="60" name="Google Shape;60;p27"/>
          <p:cNvGrpSpPr/>
          <p:nvPr/>
        </p:nvGrpSpPr>
        <p:grpSpPr>
          <a:xfrm>
            <a:off x="1218882" y="1600200"/>
            <a:ext cx="9739746" cy="73152"/>
            <a:chOff x="914400" y="1200150"/>
            <a:chExt cx="7306712" cy="54864"/>
          </a:xfrm>
        </p:grpSpPr>
        <p:sp>
          <p:nvSpPr>
            <p:cNvPr id="61" name="Google Shape;61;p2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lt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62" name="Google Shape;62;p27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lt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grpSp>
          <p:nvGrpSpPr>
            <p:cNvPr id="63" name="Google Shape;63;p27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</p:grpSpPr>
          <p:cxnSp>
            <p:nvCxnSpPr>
              <p:cNvPr id="64" name="Google Shape;64;p27"/>
              <p:cNvCxnSpPr/>
              <p:nvPr/>
            </p:nvCxnSpPr>
            <p:spPr>
              <a:xfrm>
                <a:off x="2141408" y="1752956"/>
                <a:ext cx="731520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2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</p:grpSp>
      <p:grpSp>
        <p:nvGrpSpPr>
          <p:cNvPr id="66" name="Google Shape;66;p27"/>
          <p:cNvGrpSpPr/>
          <p:nvPr/>
        </p:nvGrpSpPr>
        <p:grpSpPr>
          <a:xfrm>
            <a:off x="1218882" y="4851400"/>
            <a:ext cx="9739746" cy="73152"/>
            <a:chOff x="914400" y="3638550"/>
            <a:chExt cx="7306712" cy="54864"/>
          </a:xfrm>
        </p:grpSpPr>
        <p:sp>
          <p:nvSpPr>
            <p:cNvPr id="67" name="Google Shape;67;p27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lt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68" name="Google Shape;68;p27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lt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grpSp>
          <p:nvGrpSpPr>
            <p:cNvPr id="69" name="Google Shape;69;p27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</p:grpSpPr>
          <p:cxnSp>
            <p:nvCxnSpPr>
              <p:cNvPr id="70" name="Google Shape;70;p27"/>
              <p:cNvCxnSpPr/>
              <p:nvPr/>
            </p:nvCxnSpPr>
            <p:spPr>
              <a:xfrm>
                <a:off x="2141408" y="1752956"/>
                <a:ext cx="731520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1" name="Google Shape;71;p2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лавка на раздел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1"/>
          <p:cNvSpPr txBox="1">
            <a:spLocks noGrp="1"/>
          </p:cNvSpPr>
          <p:nvPr>
            <p:ph type="title"/>
          </p:nvPr>
        </p:nvSpPr>
        <p:spPr>
          <a:xfrm>
            <a:off x="1422030" y="990599"/>
            <a:ext cx="9344765" cy="2235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onstantia"/>
              <a:buNone/>
              <a:defRPr sz="4800" b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1"/>
          <p:cNvSpPr txBox="1">
            <a:spLocks noGrp="1"/>
          </p:cNvSpPr>
          <p:nvPr>
            <p:ph type="body" idx="1"/>
          </p:nvPr>
        </p:nvSpPr>
        <p:spPr>
          <a:xfrm>
            <a:off x="1422030" y="3733800"/>
            <a:ext cx="9344765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cap="none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31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1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1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  <p:grpSp>
        <p:nvGrpSpPr>
          <p:cNvPr id="78" name="Google Shape;78;p31"/>
          <p:cNvGrpSpPr/>
          <p:nvPr/>
        </p:nvGrpSpPr>
        <p:grpSpPr>
          <a:xfrm>
            <a:off x="1391558" y="3475736"/>
            <a:ext cx="9405709" cy="54864"/>
            <a:chOff x="1043940" y="2588441"/>
            <a:chExt cx="7056119" cy="41148"/>
          </a:xfrm>
        </p:grpSpPr>
        <p:sp>
          <p:nvSpPr>
            <p:cNvPr id="79" name="Google Shape;79;p31"/>
            <p:cNvSpPr/>
            <p:nvPr/>
          </p:nvSpPr>
          <p:spPr>
            <a:xfrm>
              <a:off x="8054339" y="2588441"/>
              <a:ext cx="45720" cy="41148"/>
            </a:xfrm>
            <a:prstGeom prst="ellipse">
              <a:avLst/>
            </a:prstGeom>
            <a:solidFill>
              <a:schemeClr val="dk1"/>
            </a:solidFill>
            <a:ln w="264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onstantia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80" name="Google Shape;80;p31"/>
            <p:cNvSpPr/>
            <p:nvPr/>
          </p:nvSpPr>
          <p:spPr>
            <a:xfrm>
              <a:off x="1043940" y="2588441"/>
              <a:ext cx="45720" cy="41148"/>
            </a:xfrm>
            <a:prstGeom prst="ellipse">
              <a:avLst/>
            </a:prstGeom>
            <a:solidFill>
              <a:schemeClr val="dk1"/>
            </a:solidFill>
            <a:ln w="264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onstantia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grpSp>
          <p:nvGrpSpPr>
            <p:cNvPr id="81" name="Google Shape;81;p31"/>
            <p:cNvGrpSpPr/>
            <p:nvPr/>
          </p:nvGrpSpPr>
          <p:grpSpPr>
            <a:xfrm>
              <a:off x="1142106" y="2594391"/>
              <a:ext cx="6859787" cy="29249"/>
              <a:chOff x="1129200" y="3458731"/>
              <a:chExt cx="6859787" cy="38998"/>
            </a:xfrm>
          </p:grpSpPr>
          <p:cxnSp>
            <p:nvCxnSpPr>
              <p:cNvPr id="82" name="Google Shape;82;p31"/>
              <p:cNvCxnSpPr/>
              <p:nvPr/>
            </p:nvCxnSpPr>
            <p:spPr>
              <a:xfrm>
                <a:off x="1129200" y="3458731"/>
                <a:ext cx="6859787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3" name="Google Shape;83;p31"/>
              <p:cNvCxnSpPr/>
              <p:nvPr/>
            </p:nvCxnSpPr>
            <p:spPr>
              <a:xfrm>
                <a:off x="1129200" y="3497729"/>
                <a:ext cx="6859787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е съдържания" type="twoObj">
  <p:cSld name="TWO_OBJECT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2"/>
          <p:cNvSpPr txBox="1"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stant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2"/>
          <p:cNvSpPr txBox="1">
            <a:spLocks noGrp="1"/>
          </p:cNvSpPr>
          <p:nvPr>
            <p:ph type="body" idx="1"/>
          </p:nvPr>
        </p:nvSpPr>
        <p:spPr>
          <a:xfrm>
            <a:off x="1218883" y="1803400"/>
            <a:ext cx="4773956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87" name="Google Shape;87;p32"/>
          <p:cNvSpPr txBox="1">
            <a:spLocks noGrp="1"/>
          </p:cNvSpPr>
          <p:nvPr>
            <p:ph type="body" idx="2"/>
          </p:nvPr>
        </p:nvSpPr>
        <p:spPr>
          <a:xfrm>
            <a:off x="6195986" y="1803400"/>
            <a:ext cx="4773956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88" name="Google Shape;88;p32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2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2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3"/>
          <p:cNvSpPr txBox="1"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stant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3"/>
          <p:cNvSpPr txBox="1">
            <a:spLocks noGrp="1"/>
          </p:cNvSpPr>
          <p:nvPr>
            <p:ph type="body" idx="1"/>
          </p:nvPr>
        </p:nvSpPr>
        <p:spPr>
          <a:xfrm>
            <a:off x="1222945" y="1803400"/>
            <a:ext cx="4769806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1pPr>
            <a:lvl2pPr marL="914400" lvl="1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4" name="Google Shape;94;p33"/>
          <p:cNvSpPr txBox="1">
            <a:spLocks noGrp="1"/>
          </p:cNvSpPr>
          <p:nvPr>
            <p:ph type="body" idx="2"/>
          </p:nvPr>
        </p:nvSpPr>
        <p:spPr>
          <a:xfrm>
            <a:off x="1218883" y="2514600"/>
            <a:ext cx="4773956" cy="35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95" name="Google Shape;95;p33"/>
          <p:cNvSpPr txBox="1">
            <a:spLocks noGrp="1"/>
          </p:cNvSpPr>
          <p:nvPr>
            <p:ph type="body" idx="3"/>
          </p:nvPr>
        </p:nvSpPr>
        <p:spPr>
          <a:xfrm>
            <a:off x="6200049" y="1803400"/>
            <a:ext cx="4769806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1pPr>
            <a:lvl2pPr marL="914400" lvl="1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4"/>
          </p:nvPr>
        </p:nvSpPr>
        <p:spPr>
          <a:xfrm>
            <a:off x="6195986" y="2514600"/>
            <a:ext cx="4773956" cy="35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33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амо заглавие" type="titleOnly">
  <p:cSld name="TITLE_ONLY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4"/>
          <p:cNvSpPr txBox="1"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stant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разно" type="blank">
  <p:cSld name="BLANK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5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5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35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1" name="Google Shape;11;p26"/>
          <p:cNvSpPr/>
          <p:nvPr/>
        </p:nvSpPr>
        <p:spPr>
          <a:xfrm>
            <a:off x="304721" y="301752"/>
            <a:ext cx="11579384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" name="Google Shape;12;p26"/>
          <p:cNvSpPr txBox="1"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onstantia"/>
              <a:buNone/>
              <a:defRPr sz="32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6"/>
          <p:cNvSpPr txBox="1">
            <a:spLocks noGrp="1"/>
          </p:cNvSpPr>
          <p:nvPr>
            <p:ph type="body" idx="1"/>
          </p:nvPr>
        </p:nvSpPr>
        <p:spPr>
          <a:xfrm>
            <a:off x="1218883" y="1803400"/>
            <a:ext cx="9751060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4" name="Google Shape;14;p26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5" name="Google Shape;15;p26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6" name="Google Shape;16;p26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5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7" name="Google Shape;37;p25"/>
          <p:cNvSpPr/>
          <p:nvPr/>
        </p:nvSpPr>
        <p:spPr>
          <a:xfrm>
            <a:off x="304721" y="301752"/>
            <a:ext cx="11579384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121875" tIns="60925" rIns="121875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8" name="Google Shape;38;p25"/>
          <p:cNvSpPr txBox="1"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nstantia"/>
              <a:buNone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25"/>
          <p:cNvSpPr txBox="1">
            <a:spLocks noGrp="1"/>
          </p:cNvSpPr>
          <p:nvPr>
            <p:ph type="body" idx="1"/>
          </p:nvPr>
        </p:nvSpPr>
        <p:spPr>
          <a:xfrm>
            <a:off x="1218883" y="1803400"/>
            <a:ext cx="9751060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40" name="Google Shape;40;p25"/>
          <p:cNvSpPr txBox="1">
            <a:spLocks noGrp="1"/>
          </p:cNvSpPr>
          <p:nvPr>
            <p:ph type="ftr" idx="11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41" name="Google Shape;41;p25"/>
          <p:cNvSpPr txBox="1">
            <a:spLocks noGrp="1"/>
          </p:cNvSpPr>
          <p:nvPr>
            <p:ph type="dt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42" name="Google Shape;42;p25"/>
          <p:cNvSpPr txBox="1">
            <a:spLocks noGrp="1"/>
          </p:cNvSpPr>
          <p:nvPr>
            <p:ph type="sldNum" idx="12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-BG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F5F5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"/>
          <p:cNvPicPr preferRelativeResize="0"/>
          <p:nvPr/>
        </p:nvPicPr>
        <p:blipFill rotWithShape="1">
          <a:blip r:embed="rId3">
            <a:alphaModFix/>
          </a:blip>
          <a:srcRect r="14442"/>
          <a:stretch/>
        </p:blipFill>
        <p:spPr>
          <a:xfrm>
            <a:off x="-13117" y="1117200"/>
            <a:ext cx="12215091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"/>
          <p:cNvSpPr txBox="1">
            <a:spLocks noGrp="1"/>
          </p:cNvSpPr>
          <p:nvPr>
            <p:ph type="ctrTitle"/>
          </p:nvPr>
        </p:nvSpPr>
        <p:spPr>
          <a:xfrm>
            <a:off x="693800" y="58070"/>
            <a:ext cx="10429800" cy="9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3600" b="1" dirty="0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КАКВО Е ДА СИ МЕНТОР В ES</a:t>
            </a:r>
            <a:r>
              <a:rPr lang="en-US" sz="3600" b="1" dirty="0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C</a:t>
            </a:r>
            <a:r>
              <a:rPr lang="bg-BG" sz="3600" b="1" dirty="0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?</a:t>
            </a:r>
            <a:endParaRPr dirty="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42" name="Google Shape;142;p1"/>
          <p:cNvSpPr txBox="1">
            <a:spLocks noGrp="1"/>
          </p:cNvSpPr>
          <p:nvPr>
            <p:ph type="subTitle" idx="1"/>
          </p:nvPr>
        </p:nvSpPr>
        <p:spPr>
          <a:xfrm>
            <a:off x="6166425" y="6112325"/>
            <a:ext cx="6035700" cy="7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bg-BG" sz="2085">
                <a:solidFill>
                  <a:srgbClr val="222828"/>
                </a:solidFill>
                <a:latin typeface="Gantari"/>
                <a:ea typeface="Gantari"/>
                <a:cs typeface="Gantari"/>
                <a:sym typeface="Gantari"/>
              </a:rPr>
              <a:t>Нели Хинова - учител по математика </a:t>
            </a:r>
            <a:endParaRPr sz="2085">
              <a:solidFill>
                <a:srgbClr val="222828"/>
              </a:solidFill>
              <a:latin typeface="Gantari"/>
              <a:ea typeface="Gantari"/>
              <a:cs typeface="Gantari"/>
              <a:sym typeface="Gantari"/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bg-BG" sz="2085">
                <a:solidFill>
                  <a:srgbClr val="222828"/>
                </a:solidFill>
                <a:latin typeface="Gantari"/>
                <a:ea typeface="Gantari"/>
                <a:cs typeface="Gantari"/>
                <a:sym typeface="Gantari"/>
              </a:rPr>
              <a:t>2 АЕГ “Томас Джеферсън”</a:t>
            </a:r>
            <a:endParaRPr sz="2085">
              <a:solidFill>
                <a:srgbClr val="222828"/>
              </a:solidFill>
              <a:latin typeface="Gantari"/>
              <a:ea typeface="Gantari"/>
              <a:cs typeface="Gantari"/>
              <a:sym typeface="Gantari"/>
            </a:endParaRPr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endParaRPr sz="1700">
              <a:solidFill>
                <a:srgbClr val="739A28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5"/>
          <p:cNvPicPr preferRelativeResize="0"/>
          <p:nvPr/>
        </p:nvPicPr>
        <p:blipFill rotWithShape="1">
          <a:blip r:embed="rId3">
            <a:alphaModFix/>
          </a:blip>
          <a:srcRect l="12785" r="29718"/>
          <a:stretch/>
        </p:blipFill>
        <p:spPr>
          <a:xfrm>
            <a:off x="9129997" y="6229"/>
            <a:ext cx="3058828" cy="22941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0" name="Google Shape;240;p5"/>
          <p:cNvCxnSpPr/>
          <p:nvPr/>
        </p:nvCxnSpPr>
        <p:spPr>
          <a:xfrm>
            <a:off x="7461789" y="1463304"/>
            <a:ext cx="2762100" cy="15093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3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41" name="Google Shape;241;p5"/>
          <p:cNvSpPr txBox="1">
            <a:spLocks noGrp="1"/>
          </p:cNvSpPr>
          <p:nvPr>
            <p:ph type="title"/>
          </p:nvPr>
        </p:nvSpPr>
        <p:spPr>
          <a:xfrm>
            <a:off x="-1588" y="357450"/>
            <a:ext cx="9751060" cy="825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Font typeface="Arial Black"/>
              <a:buNone/>
            </a:pPr>
            <a:r>
              <a:rPr lang="bg-BG" sz="3600" dirty="0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Многобройни </a:t>
            </a:r>
            <a:r>
              <a:rPr lang="bg-BG" sz="3600" dirty="0" err="1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грамотности</a:t>
            </a:r>
            <a:endParaRPr dirty="0"/>
          </a:p>
        </p:txBody>
      </p:sp>
      <p:sp>
        <p:nvSpPr>
          <p:cNvPr id="242" name="Google Shape;242;p5"/>
          <p:cNvSpPr/>
          <p:nvPr/>
        </p:nvSpPr>
        <p:spPr>
          <a:xfrm>
            <a:off x="816206" y="1942943"/>
            <a:ext cx="2295564" cy="914400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екологична и здравна</a:t>
            </a:r>
            <a:endParaRPr/>
          </a:p>
        </p:txBody>
      </p:sp>
      <p:sp>
        <p:nvSpPr>
          <p:cNvPr id="243" name="Google Shape;243;p5"/>
          <p:cNvSpPr/>
          <p:nvPr/>
        </p:nvSpPr>
        <p:spPr>
          <a:xfrm>
            <a:off x="3569628" y="4333599"/>
            <a:ext cx="2302099" cy="1168399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културна</a:t>
            </a:r>
            <a:endParaRPr/>
          </a:p>
        </p:txBody>
      </p:sp>
      <p:sp>
        <p:nvSpPr>
          <p:cNvPr id="244" name="Google Shape;244;p5"/>
          <p:cNvSpPr/>
          <p:nvPr/>
        </p:nvSpPr>
        <p:spPr>
          <a:xfrm>
            <a:off x="6093707" y="1791259"/>
            <a:ext cx="2651174" cy="1168399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дигитално-медийна</a:t>
            </a:r>
            <a:endParaRPr/>
          </a:p>
        </p:txBody>
      </p:sp>
      <p:sp>
        <p:nvSpPr>
          <p:cNvPr id="245" name="Google Shape;245;p5"/>
          <p:cNvSpPr/>
          <p:nvPr/>
        </p:nvSpPr>
        <p:spPr>
          <a:xfrm>
            <a:off x="8760671" y="3049819"/>
            <a:ext cx="2515341" cy="1168399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финансова</a:t>
            </a:r>
            <a:endParaRPr/>
          </a:p>
        </p:txBody>
      </p:sp>
      <p:sp>
        <p:nvSpPr>
          <p:cNvPr id="246" name="Google Shape;246;p5"/>
          <p:cNvSpPr/>
          <p:nvPr/>
        </p:nvSpPr>
        <p:spPr>
          <a:xfrm>
            <a:off x="5938573" y="3665540"/>
            <a:ext cx="2518039" cy="1308226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мултикултурна</a:t>
            </a:r>
            <a:endParaRPr/>
          </a:p>
        </p:txBody>
      </p:sp>
      <p:cxnSp>
        <p:nvCxnSpPr>
          <p:cNvPr id="247" name="Google Shape;247;p5"/>
          <p:cNvCxnSpPr/>
          <p:nvPr/>
        </p:nvCxnSpPr>
        <p:spPr>
          <a:xfrm flipH="1">
            <a:off x="2481760" y="1600199"/>
            <a:ext cx="853353" cy="342744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48" name="Google Shape;248;p5"/>
          <p:cNvCxnSpPr/>
          <p:nvPr/>
        </p:nvCxnSpPr>
        <p:spPr>
          <a:xfrm flipH="1">
            <a:off x="3358354" y="1600200"/>
            <a:ext cx="1007867" cy="1449619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49" name="Google Shape;249;p5"/>
          <p:cNvCxnSpPr/>
          <p:nvPr/>
        </p:nvCxnSpPr>
        <p:spPr>
          <a:xfrm>
            <a:off x="5938574" y="1564880"/>
            <a:ext cx="816879" cy="2616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50" name="Google Shape;250;p5"/>
          <p:cNvCxnSpPr/>
          <p:nvPr/>
        </p:nvCxnSpPr>
        <p:spPr>
          <a:xfrm rot="5400000">
            <a:off x="3379561" y="2718803"/>
            <a:ext cx="2754900" cy="2439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51" name="Google Shape;251;p5"/>
          <p:cNvSpPr txBox="1"/>
          <p:nvPr/>
        </p:nvSpPr>
        <p:spPr>
          <a:xfrm>
            <a:off x="189051" y="5489425"/>
            <a:ext cx="11809312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7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nstantia"/>
              <a:buNone/>
            </a:pPr>
            <a:endParaRPr sz="4800" b="0" i="0" u="none" strike="noStrike" cap="none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52" name="Google Shape;252;p5"/>
          <p:cNvSpPr/>
          <p:nvPr/>
        </p:nvSpPr>
        <p:spPr>
          <a:xfrm>
            <a:off x="1885532" y="3004984"/>
            <a:ext cx="2022229" cy="1168399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социална</a:t>
            </a:r>
            <a:endParaRPr/>
          </a:p>
        </p:txBody>
      </p:sp>
      <p:cxnSp>
        <p:nvCxnSpPr>
          <p:cNvPr id="253" name="Google Shape;253;p5"/>
          <p:cNvCxnSpPr/>
          <p:nvPr/>
        </p:nvCxnSpPr>
        <p:spPr>
          <a:xfrm rot="-5400000" flipH="1">
            <a:off x="4900376" y="2014164"/>
            <a:ext cx="1892400" cy="14103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7F7F9"/>
        </a:soli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24"/>
          <p:cNvPicPr preferRelativeResize="0"/>
          <p:nvPr/>
        </p:nvPicPr>
        <p:blipFill rotWithShape="1">
          <a:blip r:embed="rId3">
            <a:alphaModFix/>
          </a:blip>
          <a:srcRect r="20019"/>
          <a:stretch/>
        </p:blipFill>
        <p:spPr>
          <a:xfrm>
            <a:off x="0" y="98878"/>
            <a:ext cx="10895012" cy="6728318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4"/>
          <p:cNvSpPr txBox="1"/>
          <p:nvPr/>
        </p:nvSpPr>
        <p:spPr>
          <a:xfrm>
            <a:off x="7941125" y="5138150"/>
            <a:ext cx="4247700" cy="14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000"/>
              <a:buFont typeface="Arial Black"/>
              <a:buNone/>
            </a:pPr>
            <a:r>
              <a:rPr lang="bg-BG" sz="4000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Благодаря за вниманието!</a:t>
            </a:r>
            <a:endParaRPr sz="400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AFAFA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"/>
          <p:cNvSpPr txBox="1">
            <a:spLocks noGrp="1"/>
          </p:cNvSpPr>
          <p:nvPr>
            <p:ph type="ctrTitle"/>
          </p:nvPr>
        </p:nvSpPr>
        <p:spPr>
          <a:xfrm>
            <a:off x="20605" y="36095"/>
            <a:ext cx="12168219" cy="755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3600" b="1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НАЧАЛОТО</a:t>
            </a:r>
            <a:endParaRPr sz="360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149" name="Google Shape;149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3450" y="1201500"/>
            <a:ext cx="8438902" cy="476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AFAFA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1e1787449b_0_1"/>
          <p:cNvSpPr txBox="1">
            <a:spLocks noGrp="1"/>
          </p:cNvSpPr>
          <p:nvPr>
            <p:ph type="ctrTitle"/>
          </p:nvPr>
        </p:nvSpPr>
        <p:spPr>
          <a:xfrm>
            <a:off x="20605" y="36095"/>
            <a:ext cx="12168300" cy="7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3600" b="1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ПРОДЪЛЖЕНИЕТО</a:t>
            </a:r>
            <a:endParaRPr sz="360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156" name="Google Shape;156;g31e1787449b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4900" y="1077300"/>
            <a:ext cx="6479026" cy="536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AFAFA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1e1787449b_0_8"/>
          <p:cNvSpPr txBox="1">
            <a:spLocks noGrp="1"/>
          </p:cNvSpPr>
          <p:nvPr>
            <p:ph type="ctrTitle"/>
          </p:nvPr>
        </p:nvSpPr>
        <p:spPr>
          <a:xfrm>
            <a:off x="20605" y="36095"/>
            <a:ext cx="12168300" cy="7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3600" b="1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ФИНАЛЪТ</a:t>
            </a:r>
            <a:endParaRPr sz="360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163" name="Google Shape;163;g31e1787449b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3050" y="1107000"/>
            <a:ext cx="8834950" cy="521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"/>
          <p:cNvSpPr txBox="1">
            <a:spLocks noGrp="1"/>
          </p:cNvSpPr>
          <p:nvPr>
            <p:ph type="title"/>
          </p:nvPr>
        </p:nvSpPr>
        <p:spPr>
          <a:xfrm>
            <a:off x="3732212" y="431800"/>
            <a:ext cx="8305799" cy="958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3600" b="1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КАКВО СЕ СЛУЧИ?</a:t>
            </a:r>
            <a:endParaRPr sz="360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70" name="Google Shape;170;p3"/>
          <p:cNvSpPr txBox="1"/>
          <p:nvPr/>
        </p:nvSpPr>
        <p:spPr>
          <a:xfrm>
            <a:off x="150812" y="5470210"/>
            <a:ext cx="11809312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7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nstantia"/>
              <a:buNone/>
            </a:pPr>
            <a:endParaRPr sz="4800" b="0" i="0" u="none" strike="noStrike" cap="none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71" name="Google Shape;171;p3"/>
          <p:cNvSpPr txBox="1"/>
          <p:nvPr/>
        </p:nvSpPr>
        <p:spPr>
          <a:xfrm>
            <a:off x="4722800" y="1887499"/>
            <a:ext cx="6324600" cy="13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000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Times New Roman"/>
              <a:buChar char="-"/>
            </a:pPr>
            <a:r>
              <a:rPr lang="bg-BG" sz="2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Участие в ЕОС 2023 с 2 отбора SILA и VELVET. </a:t>
            </a:r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000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Times New Roman"/>
              <a:buChar char="-"/>
            </a:pPr>
            <a:r>
              <a:rPr lang="bg-BG" sz="2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Участие в ЕОС 2024 с 10 отбора.</a:t>
            </a:r>
            <a:endParaRPr sz="350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2" name="Google Shape;172;p3"/>
          <p:cNvPicPr preferRelativeResize="0"/>
          <p:nvPr/>
        </p:nvPicPr>
        <p:blipFill rotWithShape="1">
          <a:blip r:embed="rId3">
            <a:alphaModFix/>
          </a:blip>
          <a:srcRect l="12785" r="29718"/>
          <a:stretch/>
        </p:blipFill>
        <p:spPr>
          <a:xfrm>
            <a:off x="-18785" y="2006"/>
            <a:ext cx="4010811" cy="3960394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"/>
          <p:cNvSpPr txBox="1"/>
          <p:nvPr/>
        </p:nvSpPr>
        <p:spPr>
          <a:xfrm>
            <a:off x="4789325" y="3469500"/>
            <a:ext cx="66588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7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Финиширали общо 7 с отлични резултати. </a:t>
            </a:r>
            <a:endParaRPr sz="27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7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27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Първо място - </a:t>
            </a:r>
            <a:r>
              <a:rPr lang="bg-BG" sz="27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Coffee</a:t>
            </a:r>
            <a:r>
              <a:rPr lang="bg-BG" sz="27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NG - Ивайло Чернев и Ясен Русинов.</a:t>
            </a:r>
            <a:endParaRPr sz="2400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1e1787449b_0_15"/>
          <p:cNvSpPr txBox="1">
            <a:spLocks noGrp="1"/>
          </p:cNvSpPr>
          <p:nvPr>
            <p:ph type="title"/>
          </p:nvPr>
        </p:nvSpPr>
        <p:spPr>
          <a:xfrm>
            <a:off x="3732212" y="431800"/>
            <a:ext cx="8305800" cy="9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3600" b="1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КАКВО СЕ СЛУЧИ?</a:t>
            </a:r>
            <a:endParaRPr sz="360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80" name="Google Shape;180;g31e1787449b_0_15"/>
          <p:cNvSpPr txBox="1"/>
          <p:nvPr/>
        </p:nvSpPr>
        <p:spPr>
          <a:xfrm>
            <a:off x="4722800" y="1725504"/>
            <a:ext cx="6324600" cy="42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2450">
                <a:solidFill>
                  <a:srgbClr val="08080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За отлично представяне на Националния кръг на Европейската олимпиада по статистика Академичният съвет на УНСС призна оценка Отличен 6 за резултат от конкурсен изпит на:</a:t>
            </a:r>
            <a:endParaRPr sz="2450">
              <a:solidFill>
                <a:srgbClr val="08080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2450">
                <a:solidFill>
                  <a:srgbClr val="08080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Ивайло Чернев 12а</a:t>
            </a:r>
            <a:endParaRPr sz="2450">
              <a:solidFill>
                <a:srgbClr val="08080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2450">
                <a:solidFill>
                  <a:srgbClr val="08080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Ясен Русинов 12а</a:t>
            </a:r>
            <a:endParaRPr sz="2450">
              <a:solidFill>
                <a:srgbClr val="08080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2450">
                <a:solidFill>
                  <a:srgbClr val="08080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Сияна Велева 12в</a:t>
            </a:r>
            <a:endParaRPr sz="2450">
              <a:solidFill>
                <a:srgbClr val="08080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2450">
                <a:solidFill>
                  <a:srgbClr val="08080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Мила Иванова 12в</a:t>
            </a:r>
            <a:endParaRPr sz="2450">
              <a:solidFill>
                <a:srgbClr val="08080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2450">
                <a:solidFill>
                  <a:srgbClr val="08080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Константин Симеонов 12а</a:t>
            </a:r>
            <a:endParaRPr sz="2450">
              <a:solidFill>
                <a:srgbClr val="08080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2450">
                <a:solidFill>
                  <a:srgbClr val="08080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Йоанна Радушева 12а</a:t>
            </a:r>
            <a:endParaRPr sz="2450">
              <a:solidFill>
                <a:srgbClr val="080809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450">
                <a:solidFill>
                  <a:srgbClr val="08080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Калоян Йонов 12а</a:t>
            </a:r>
            <a:endParaRPr sz="20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81" name="Google Shape;181;g31e1787449b_0_15"/>
          <p:cNvPicPr preferRelativeResize="0"/>
          <p:nvPr/>
        </p:nvPicPr>
        <p:blipFill rotWithShape="1">
          <a:blip r:embed="rId3">
            <a:alphaModFix/>
          </a:blip>
          <a:srcRect l="12787" r="29714"/>
          <a:stretch/>
        </p:blipFill>
        <p:spPr>
          <a:xfrm>
            <a:off x="-18785" y="2006"/>
            <a:ext cx="4010811" cy="39603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g31e1787449b_0_23"/>
          <p:cNvPicPr preferRelativeResize="0"/>
          <p:nvPr/>
        </p:nvPicPr>
        <p:blipFill rotWithShape="1">
          <a:blip r:embed="rId3">
            <a:alphaModFix/>
          </a:blip>
          <a:srcRect l="12787" r="29714"/>
          <a:stretch/>
        </p:blipFill>
        <p:spPr>
          <a:xfrm>
            <a:off x="-18785" y="2006"/>
            <a:ext cx="4010811" cy="3960394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31e1787449b_0_23"/>
          <p:cNvSpPr txBox="1"/>
          <p:nvPr/>
        </p:nvSpPr>
        <p:spPr>
          <a:xfrm>
            <a:off x="4316928" y="784450"/>
            <a:ext cx="4322700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700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6 ВАЖНИ СТЪПКИ</a:t>
            </a:r>
            <a:endParaRPr sz="2700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89" name="Google Shape;189;g31e1787449b_0_23"/>
          <p:cNvSpPr/>
          <p:nvPr/>
        </p:nvSpPr>
        <p:spPr>
          <a:xfrm>
            <a:off x="4316923" y="1917700"/>
            <a:ext cx="515100" cy="515100"/>
          </a:xfrm>
          <a:prstGeom prst="roundRect">
            <a:avLst>
              <a:gd name="adj" fmla="val 21627"/>
            </a:avLst>
          </a:prstGeom>
          <a:solidFill>
            <a:srgbClr val="E4DE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rgbClr val="005051"/>
                </a:solidFill>
                <a:latin typeface="Gantari ExtraBold"/>
                <a:ea typeface="Gantari ExtraBold"/>
                <a:cs typeface="Gantari ExtraBold"/>
                <a:sym typeface="Gantari ExtraBold"/>
              </a:rPr>
              <a:t>01</a:t>
            </a:r>
            <a:endParaRPr sz="1600">
              <a:solidFill>
                <a:srgbClr val="005051"/>
              </a:solidFill>
              <a:latin typeface="Gantari ExtraBold"/>
              <a:ea typeface="Gantari ExtraBold"/>
              <a:cs typeface="Gantari ExtraBold"/>
              <a:sym typeface="Gantari ExtraBold"/>
            </a:endParaRPr>
          </a:p>
        </p:txBody>
      </p:sp>
      <p:sp>
        <p:nvSpPr>
          <p:cNvPr id="190" name="Google Shape;190;g31e1787449b_0_23"/>
          <p:cNvSpPr txBox="1"/>
          <p:nvPr/>
        </p:nvSpPr>
        <p:spPr>
          <a:xfrm>
            <a:off x="4968550" y="1944550"/>
            <a:ext cx="30186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1600">
                <a:solidFill>
                  <a:schemeClr val="dk1"/>
                </a:solidFill>
                <a:highlight>
                  <a:schemeClr val="lt1"/>
                </a:highlight>
                <a:latin typeface="Gantari ExtraBold"/>
                <a:ea typeface="Gantari ExtraBold"/>
                <a:cs typeface="Gantari ExtraBold"/>
                <a:sym typeface="Gantari ExtraBold"/>
              </a:rPr>
              <a:t>ПОДБОР НА УЧАСТНИЦИ</a:t>
            </a:r>
            <a:endParaRPr sz="2700">
              <a:solidFill>
                <a:schemeClr val="dk1"/>
              </a:solidFill>
              <a:highlight>
                <a:schemeClr val="lt1"/>
              </a:highlight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91" name="Google Shape;191;g31e1787449b_0_23"/>
          <p:cNvSpPr/>
          <p:nvPr/>
        </p:nvSpPr>
        <p:spPr>
          <a:xfrm>
            <a:off x="4316923" y="2584008"/>
            <a:ext cx="515100" cy="515100"/>
          </a:xfrm>
          <a:prstGeom prst="roundRect">
            <a:avLst>
              <a:gd name="adj" fmla="val 21627"/>
            </a:avLst>
          </a:prstGeom>
          <a:solidFill>
            <a:srgbClr val="E4DE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rgbClr val="005051"/>
                </a:solidFill>
                <a:latin typeface="Gantari ExtraBold"/>
                <a:ea typeface="Gantari ExtraBold"/>
                <a:cs typeface="Gantari ExtraBold"/>
                <a:sym typeface="Gantari ExtraBold"/>
              </a:rPr>
              <a:t>02</a:t>
            </a:r>
            <a:endParaRPr sz="1600">
              <a:solidFill>
                <a:srgbClr val="005051"/>
              </a:solidFill>
              <a:latin typeface="Gantari ExtraBold"/>
              <a:ea typeface="Gantari ExtraBold"/>
              <a:cs typeface="Gantari ExtraBold"/>
              <a:sym typeface="Gantari ExtraBold"/>
            </a:endParaRPr>
          </a:p>
        </p:txBody>
      </p:sp>
      <p:sp>
        <p:nvSpPr>
          <p:cNvPr id="192" name="Google Shape;192;g31e1787449b_0_23"/>
          <p:cNvSpPr txBox="1"/>
          <p:nvPr/>
        </p:nvSpPr>
        <p:spPr>
          <a:xfrm>
            <a:off x="4968550" y="2582275"/>
            <a:ext cx="3228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chemeClr val="dk1"/>
                </a:solidFill>
                <a:highlight>
                  <a:schemeClr val="lt1"/>
                </a:highlight>
                <a:latin typeface="Gantari ExtraBold"/>
                <a:ea typeface="Gantari ExtraBold"/>
                <a:cs typeface="Gantari ExtraBold"/>
                <a:sym typeface="Gantari ExtraBold"/>
              </a:rPr>
              <a:t>РАЗПРЕДЕЛЯНЕ ПО ОТБОРИ</a:t>
            </a:r>
            <a:endParaRPr sz="1600">
              <a:solidFill>
                <a:schemeClr val="dk1"/>
              </a:solidFill>
              <a:highlight>
                <a:schemeClr val="lt1"/>
              </a:highlight>
              <a:latin typeface="Gantari ExtraBold"/>
              <a:ea typeface="Gantari ExtraBold"/>
              <a:cs typeface="Gantari ExtraBold"/>
              <a:sym typeface="Gantari ExtraBold"/>
            </a:endParaRPr>
          </a:p>
        </p:txBody>
      </p:sp>
      <p:sp>
        <p:nvSpPr>
          <p:cNvPr id="193" name="Google Shape;193;g31e1787449b_0_23"/>
          <p:cNvSpPr/>
          <p:nvPr/>
        </p:nvSpPr>
        <p:spPr>
          <a:xfrm>
            <a:off x="4316922" y="3292778"/>
            <a:ext cx="515100" cy="515100"/>
          </a:xfrm>
          <a:prstGeom prst="roundRect">
            <a:avLst>
              <a:gd name="adj" fmla="val 21627"/>
            </a:avLst>
          </a:prstGeom>
          <a:solidFill>
            <a:srgbClr val="E4DE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rgbClr val="005051"/>
                </a:solidFill>
                <a:latin typeface="Gantari ExtraBold"/>
                <a:ea typeface="Gantari ExtraBold"/>
                <a:cs typeface="Gantari ExtraBold"/>
                <a:sym typeface="Gantari ExtraBold"/>
              </a:rPr>
              <a:t>03</a:t>
            </a:r>
            <a:endParaRPr sz="1600">
              <a:solidFill>
                <a:srgbClr val="005051"/>
              </a:solidFill>
              <a:latin typeface="Gantari ExtraBold"/>
              <a:ea typeface="Gantari ExtraBold"/>
              <a:cs typeface="Gantari ExtraBold"/>
              <a:sym typeface="Gantari ExtraBold"/>
            </a:endParaRPr>
          </a:p>
        </p:txBody>
      </p:sp>
      <p:sp>
        <p:nvSpPr>
          <p:cNvPr id="194" name="Google Shape;194;g31e1787449b_0_23"/>
          <p:cNvSpPr txBox="1"/>
          <p:nvPr/>
        </p:nvSpPr>
        <p:spPr>
          <a:xfrm>
            <a:off x="4968550" y="3334775"/>
            <a:ext cx="3733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chemeClr val="dk1"/>
                </a:solidFill>
                <a:highlight>
                  <a:schemeClr val="lt1"/>
                </a:highlight>
                <a:latin typeface="Gantari ExtraBold"/>
                <a:ea typeface="Gantari ExtraBold"/>
                <a:cs typeface="Gantari ExtraBold"/>
                <a:sym typeface="Gantari ExtraBold"/>
              </a:rPr>
              <a:t>ИЗГОТВЯНЕ НА ВРЕМЕВА РАМКА</a:t>
            </a:r>
            <a:endParaRPr sz="17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sp>
        <p:nvSpPr>
          <p:cNvPr id="195" name="Google Shape;195;g31e1787449b_0_23"/>
          <p:cNvSpPr/>
          <p:nvPr/>
        </p:nvSpPr>
        <p:spPr>
          <a:xfrm>
            <a:off x="4316924" y="4001550"/>
            <a:ext cx="515100" cy="515100"/>
          </a:xfrm>
          <a:prstGeom prst="roundRect">
            <a:avLst>
              <a:gd name="adj" fmla="val 21627"/>
            </a:avLst>
          </a:prstGeom>
          <a:solidFill>
            <a:srgbClr val="E4DE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rgbClr val="005051"/>
                </a:solidFill>
                <a:latin typeface="Gantari ExtraBold"/>
                <a:ea typeface="Gantari ExtraBold"/>
                <a:cs typeface="Gantari ExtraBold"/>
                <a:sym typeface="Gantari ExtraBold"/>
              </a:rPr>
              <a:t>04</a:t>
            </a:r>
            <a:endParaRPr sz="1600">
              <a:solidFill>
                <a:srgbClr val="005051"/>
              </a:solidFill>
              <a:latin typeface="Gantari ExtraBold"/>
              <a:ea typeface="Gantari ExtraBold"/>
              <a:cs typeface="Gantari ExtraBold"/>
              <a:sym typeface="Gantari ExtraBold"/>
            </a:endParaRPr>
          </a:p>
        </p:txBody>
      </p:sp>
      <p:sp>
        <p:nvSpPr>
          <p:cNvPr id="196" name="Google Shape;196;g31e1787449b_0_23"/>
          <p:cNvSpPr txBox="1"/>
          <p:nvPr/>
        </p:nvSpPr>
        <p:spPr>
          <a:xfrm>
            <a:off x="4968550" y="4026238"/>
            <a:ext cx="5996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chemeClr val="dk1"/>
                </a:solidFill>
                <a:highlight>
                  <a:schemeClr val="lt1"/>
                </a:highlight>
                <a:latin typeface="Gantari ExtraBold"/>
                <a:ea typeface="Gantari ExtraBold"/>
                <a:cs typeface="Gantari ExtraBold"/>
                <a:sym typeface="Gantari ExtraBold"/>
              </a:rPr>
              <a:t>ПОДГОТОВКА ПРЕДИ НАЧАЛОТО НА ОЛИМПИАДАТА</a:t>
            </a:r>
            <a:endParaRPr sz="1600">
              <a:solidFill>
                <a:schemeClr val="dk1"/>
              </a:solidFill>
              <a:highlight>
                <a:schemeClr val="lt1"/>
              </a:highlight>
              <a:latin typeface="Gantari ExtraBold"/>
              <a:ea typeface="Gantari ExtraBold"/>
              <a:cs typeface="Gantari ExtraBold"/>
              <a:sym typeface="Gantari ExtraBold"/>
            </a:endParaRPr>
          </a:p>
        </p:txBody>
      </p:sp>
      <p:sp>
        <p:nvSpPr>
          <p:cNvPr id="197" name="Google Shape;197;g31e1787449b_0_23"/>
          <p:cNvSpPr/>
          <p:nvPr/>
        </p:nvSpPr>
        <p:spPr>
          <a:xfrm>
            <a:off x="4316914" y="4710333"/>
            <a:ext cx="515100" cy="515100"/>
          </a:xfrm>
          <a:prstGeom prst="roundRect">
            <a:avLst>
              <a:gd name="adj" fmla="val 21627"/>
            </a:avLst>
          </a:prstGeom>
          <a:solidFill>
            <a:srgbClr val="E4DE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rgbClr val="005051"/>
                </a:solidFill>
                <a:latin typeface="Gantari ExtraBold"/>
                <a:ea typeface="Gantari ExtraBold"/>
                <a:cs typeface="Gantari ExtraBold"/>
                <a:sym typeface="Gantari ExtraBold"/>
              </a:rPr>
              <a:t>05</a:t>
            </a:r>
            <a:endParaRPr sz="1600">
              <a:solidFill>
                <a:srgbClr val="005051"/>
              </a:solidFill>
              <a:latin typeface="Gantari ExtraBold"/>
              <a:ea typeface="Gantari ExtraBold"/>
              <a:cs typeface="Gantari ExtraBold"/>
              <a:sym typeface="Gantari ExtraBold"/>
            </a:endParaRPr>
          </a:p>
        </p:txBody>
      </p:sp>
      <p:sp>
        <p:nvSpPr>
          <p:cNvPr id="198" name="Google Shape;198;g31e1787449b_0_23"/>
          <p:cNvSpPr txBox="1"/>
          <p:nvPr/>
        </p:nvSpPr>
        <p:spPr>
          <a:xfrm>
            <a:off x="4968550" y="4748225"/>
            <a:ext cx="5781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chemeClr val="dk1"/>
                </a:solidFill>
                <a:highlight>
                  <a:schemeClr val="lt1"/>
                </a:highlight>
                <a:latin typeface="Gantari ExtraBold"/>
                <a:ea typeface="Gantari ExtraBold"/>
                <a:cs typeface="Gantari ExtraBold"/>
                <a:sym typeface="Gantari ExtraBold"/>
              </a:rPr>
              <a:t>РАЗПРЕДЕЛЯНЕ НА ЗАДАЧИТЕ СЛЕД НАЧАЛОТО</a:t>
            </a:r>
            <a:endParaRPr sz="17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sp>
        <p:nvSpPr>
          <p:cNvPr id="199" name="Google Shape;199;g31e1787449b_0_23"/>
          <p:cNvSpPr/>
          <p:nvPr/>
        </p:nvSpPr>
        <p:spPr>
          <a:xfrm>
            <a:off x="4316914" y="5419091"/>
            <a:ext cx="515100" cy="515100"/>
          </a:xfrm>
          <a:prstGeom prst="roundRect">
            <a:avLst>
              <a:gd name="adj" fmla="val 21627"/>
            </a:avLst>
          </a:prstGeom>
          <a:solidFill>
            <a:srgbClr val="E4DE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rgbClr val="005051"/>
                </a:solidFill>
                <a:latin typeface="Gantari ExtraBold"/>
                <a:ea typeface="Gantari ExtraBold"/>
                <a:cs typeface="Gantari ExtraBold"/>
                <a:sym typeface="Gantari ExtraBold"/>
              </a:rPr>
              <a:t>06</a:t>
            </a:r>
            <a:endParaRPr sz="1600">
              <a:solidFill>
                <a:srgbClr val="005051"/>
              </a:solidFill>
              <a:latin typeface="Gantari ExtraBold"/>
              <a:ea typeface="Gantari ExtraBold"/>
              <a:cs typeface="Gantari ExtraBold"/>
              <a:sym typeface="Gantari ExtraBold"/>
            </a:endParaRPr>
          </a:p>
        </p:txBody>
      </p:sp>
      <p:sp>
        <p:nvSpPr>
          <p:cNvPr id="200" name="Google Shape;200;g31e1787449b_0_23"/>
          <p:cNvSpPr txBox="1"/>
          <p:nvPr/>
        </p:nvSpPr>
        <p:spPr>
          <a:xfrm>
            <a:off x="4968550" y="5470200"/>
            <a:ext cx="6425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>
                <a:solidFill>
                  <a:schemeClr val="dk1"/>
                </a:solidFill>
                <a:highlight>
                  <a:schemeClr val="lt1"/>
                </a:highlight>
                <a:latin typeface="Gantari ExtraBold"/>
                <a:ea typeface="Gantari ExtraBold"/>
                <a:cs typeface="Gantari ExtraBold"/>
                <a:sym typeface="Gantari ExtraBold"/>
              </a:rPr>
              <a:t>ЧЕСТИ ПЕРИОДИЧНИ СРЕЩИ С ВСЕКИ ОТБОР ПО ОТДЕЛНО</a:t>
            </a:r>
            <a:endParaRPr sz="17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cxnSp>
        <p:nvCxnSpPr>
          <p:cNvPr id="201" name="Google Shape;201;g31e1787449b_0_23"/>
          <p:cNvCxnSpPr/>
          <p:nvPr/>
        </p:nvCxnSpPr>
        <p:spPr>
          <a:xfrm>
            <a:off x="4574473" y="2375650"/>
            <a:ext cx="0" cy="246300"/>
          </a:xfrm>
          <a:prstGeom prst="straightConnector1">
            <a:avLst/>
          </a:prstGeom>
          <a:noFill/>
          <a:ln w="9525" cap="flat" cmpd="sng">
            <a:solidFill>
              <a:srgbClr val="22282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2" name="Google Shape;202;g31e1787449b_0_23"/>
          <p:cNvCxnSpPr/>
          <p:nvPr/>
        </p:nvCxnSpPr>
        <p:spPr>
          <a:xfrm>
            <a:off x="4574473" y="3094025"/>
            <a:ext cx="0" cy="246300"/>
          </a:xfrm>
          <a:prstGeom prst="straightConnector1">
            <a:avLst/>
          </a:prstGeom>
          <a:noFill/>
          <a:ln w="9525" cap="flat" cmpd="sng">
            <a:solidFill>
              <a:srgbClr val="22282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3" name="Google Shape;203;g31e1787449b_0_23"/>
          <p:cNvCxnSpPr/>
          <p:nvPr/>
        </p:nvCxnSpPr>
        <p:spPr>
          <a:xfrm>
            <a:off x="2286523" y="2503950"/>
            <a:ext cx="0" cy="246300"/>
          </a:xfrm>
          <a:prstGeom prst="straightConnector1">
            <a:avLst/>
          </a:prstGeom>
          <a:noFill/>
          <a:ln w="9525" cap="flat" cmpd="sng">
            <a:solidFill>
              <a:srgbClr val="22282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4" name="Google Shape;204;g31e1787449b_0_23"/>
          <p:cNvCxnSpPr/>
          <p:nvPr/>
        </p:nvCxnSpPr>
        <p:spPr>
          <a:xfrm>
            <a:off x="4574473" y="3781563"/>
            <a:ext cx="0" cy="246300"/>
          </a:xfrm>
          <a:prstGeom prst="straightConnector1">
            <a:avLst/>
          </a:prstGeom>
          <a:noFill/>
          <a:ln w="9525" cap="flat" cmpd="sng">
            <a:solidFill>
              <a:srgbClr val="22282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5" name="Google Shape;205;g31e1787449b_0_23"/>
          <p:cNvCxnSpPr/>
          <p:nvPr/>
        </p:nvCxnSpPr>
        <p:spPr>
          <a:xfrm>
            <a:off x="4574473" y="4490338"/>
            <a:ext cx="0" cy="246300"/>
          </a:xfrm>
          <a:prstGeom prst="straightConnector1">
            <a:avLst/>
          </a:prstGeom>
          <a:noFill/>
          <a:ln w="9525" cap="flat" cmpd="sng">
            <a:solidFill>
              <a:srgbClr val="22282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6" name="Google Shape;206;g31e1787449b_0_23"/>
          <p:cNvCxnSpPr/>
          <p:nvPr/>
        </p:nvCxnSpPr>
        <p:spPr>
          <a:xfrm>
            <a:off x="4574473" y="5172800"/>
            <a:ext cx="0" cy="246300"/>
          </a:xfrm>
          <a:prstGeom prst="straightConnector1">
            <a:avLst/>
          </a:prstGeom>
          <a:noFill/>
          <a:ln w="9525" cap="flat" cmpd="sng">
            <a:solidFill>
              <a:srgbClr val="222828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1e1787449b_0_35"/>
          <p:cNvSpPr txBox="1">
            <a:spLocks noGrp="1"/>
          </p:cNvSpPr>
          <p:nvPr>
            <p:ph type="title"/>
          </p:nvPr>
        </p:nvSpPr>
        <p:spPr>
          <a:xfrm>
            <a:off x="1902512" y="163475"/>
            <a:ext cx="8305800" cy="9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sz="3600" b="1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ТРУДНОСТИ</a:t>
            </a:r>
            <a:endParaRPr sz="360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13" name="Google Shape;213;g31e1787449b_0_35"/>
          <p:cNvSpPr txBox="1"/>
          <p:nvPr/>
        </p:nvSpPr>
        <p:spPr>
          <a:xfrm>
            <a:off x="150812" y="5470210"/>
            <a:ext cx="118092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onstantia"/>
              <a:buNone/>
            </a:pPr>
            <a:endParaRPr sz="4800" b="0" i="0" u="none" strike="noStrike" cap="none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214" name="Google Shape;214;g31e1787449b_0_35"/>
          <p:cNvPicPr preferRelativeResize="0"/>
          <p:nvPr/>
        </p:nvPicPr>
        <p:blipFill rotWithShape="1">
          <a:blip r:embed="rId3">
            <a:alphaModFix/>
          </a:blip>
          <a:srcRect r="29696"/>
          <a:stretch/>
        </p:blipFill>
        <p:spPr>
          <a:xfrm>
            <a:off x="7174531" y="4160126"/>
            <a:ext cx="5040561" cy="2673466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31e1787449b_0_35"/>
          <p:cNvSpPr txBox="1"/>
          <p:nvPr/>
        </p:nvSpPr>
        <p:spPr>
          <a:xfrm>
            <a:off x="1972075" y="1703775"/>
            <a:ext cx="8236200" cy="9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3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Поддържане на постоянна мотивация!</a:t>
            </a:r>
            <a:endParaRPr sz="3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"/>
          <p:cNvSpPr txBox="1">
            <a:spLocks noGrp="1"/>
          </p:cNvSpPr>
          <p:nvPr>
            <p:ph type="title"/>
          </p:nvPr>
        </p:nvSpPr>
        <p:spPr>
          <a:xfrm>
            <a:off x="1875314" y="29396"/>
            <a:ext cx="8305800" cy="9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Font typeface="Arial Black"/>
              <a:buNone/>
            </a:pPr>
            <a:r>
              <a:rPr lang="bg-BG" sz="3600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Преосмисляне участието</a:t>
            </a:r>
            <a:endParaRPr sz="360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22" name="Google Shape;222;p4"/>
          <p:cNvSpPr/>
          <p:nvPr/>
        </p:nvSpPr>
        <p:spPr>
          <a:xfrm>
            <a:off x="571537" y="2114649"/>
            <a:ext cx="2575438" cy="1295584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намаляване на броя на отборите</a:t>
            </a:r>
            <a:endParaRPr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3" name="Google Shape;223;p4"/>
          <p:cNvSpPr/>
          <p:nvPr/>
        </p:nvSpPr>
        <p:spPr>
          <a:xfrm>
            <a:off x="6653116" y="2585751"/>
            <a:ext cx="2978412" cy="1286597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по-чести срещи с всеки отбор</a:t>
            </a:r>
            <a:endParaRPr/>
          </a:p>
        </p:txBody>
      </p:sp>
      <p:cxnSp>
        <p:nvCxnSpPr>
          <p:cNvPr id="224" name="Google Shape;224;p4"/>
          <p:cNvCxnSpPr/>
          <p:nvPr/>
        </p:nvCxnSpPr>
        <p:spPr>
          <a:xfrm flipH="1">
            <a:off x="2232845" y="1146379"/>
            <a:ext cx="2534584" cy="1028335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25" name="Google Shape;225;p4"/>
          <p:cNvSpPr txBox="1"/>
          <p:nvPr/>
        </p:nvSpPr>
        <p:spPr>
          <a:xfrm>
            <a:off x="150812" y="5470210"/>
            <a:ext cx="11809312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7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nstantia"/>
              <a:buNone/>
            </a:pPr>
            <a:endParaRPr sz="4800" b="0" i="0" u="none" strike="noStrike" cap="none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cxnSp>
        <p:nvCxnSpPr>
          <p:cNvPr id="226" name="Google Shape;226;p4"/>
          <p:cNvCxnSpPr/>
          <p:nvPr/>
        </p:nvCxnSpPr>
        <p:spPr>
          <a:xfrm>
            <a:off x="7542322" y="1221876"/>
            <a:ext cx="600000" cy="13638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227" name="Google Shape;227;p4"/>
          <p:cNvPicPr preferRelativeResize="0"/>
          <p:nvPr/>
        </p:nvPicPr>
        <p:blipFill rotWithShape="1">
          <a:blip r:embed="rId3">
            <a:alphaModFix/>
          </a:blip>
          <a:srcRect l="12785" r="29718"/>
          <a:stretch/>
        </p:blipFill>
        <p:spPr>
          <a:xfrm>
            <a:off x="8569" y="3872348"/>
            <a:ext cx="3952244" cy="2964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4"/>
          <p:cNvSpPr/>
          <p:nvPr/>
        </p:nvSpPr>
        <p:spPr>
          <a:xfrm>
            <a:off x="3985721" y="1939895"/>
            <a:ext cx="2286000" cy="1168399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>
                <a:latin typeface="Times New Roman"/>
                <a:ea typeface="Times New Roman"/>
                <a:cs typeface="Times New Roman"/>
                <a:sym typeface="Times New Roman"/>
              </a:rPr>
              <a:t>избор на по-мотивирани участници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9" name="Google Shape;229;p4"/>
          <p:cNvSpPr/>
          <p:nvPr/>
        </p:nvSpPr>
        <p:spPr>
          <a:xfrm>
            <a:off x="9012851" y="3674906"/>
            <a:ext cx="3025160" cy="1371414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търсене на обратна връзка от участниците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30" name="Google Shape;230;p4"/>
          <p:cNvCxnSpPr/>
          <p:nvPr/>
        </p:nvCxnSpPr>
        <p:spPr>
          <a:xfrm>
            <a:off x="8374837" y="1043326"/>
            <a:ext cx="1806300" cy="26316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31" name="Google Shape;231;p4"/>
          <p:cNvCxnSpPr/>
          <p:nvPr/>
        </p:nvCxnSpPr>
        <p:spPr>
          <a:xfrm flipH="1">
            <a:off x="5478081" y="1153029"/>
            <a:ext cx="550183" cy="786866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32" name="Google Shape;232;p4"/>
          <p:cNvSpPr/>
          <p:nvPr/>
        </p:nvSpPr>
        <p:spPr>
          <a:xfrm>
            <a:off x="4114872" y="4373615"/>
            <a:ext cx="3276600" cy="1286507"/>
          </a:xfrm>
          <a:prstGeom prst="ellipse">
            <a:avLst/>
          </a:prstGeom>
          <a:solidFill>
            <a:srgbClr val="51D1E6"/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подобряване на предварителната подготовка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33" name="Google Shape;233;p4"/>
          <p:cNvCxnSpPr/>
          <p:nvPr/>
        </p:nvCxnSpPr>
        <p:spPr>
          <a:xfrm flipH="1">
            <a:off x="5725712" y="1221867"/>
            <a:ext cx="1175490" cy="3074371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Класически стил за книги 16:9">
  <a:themeElements>
    <a:clrScheme name="Green Yellow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ласически стил за книги 16:9">
  <a:themeElements>
    <a:clrScheme name="Green Yellow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на Office">
  <a:themeElements>
    <a:clrScheme name="BooksClassic_16x9">
      <a:dk1>
        <a:srgbClr val="6A3A20"/>
      </a:dk1>
      <a:lt1>
        <a:srgbClr val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209</Words>
  <Application>Microsoft Office PowerPoint</Application>
  <PresentationFormat>По избор</PresentationFormat>
  <Paragraphs>59</Paragraphs>
  <Slides>11</Slides>
  <Notes>11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Заглавия на слайдовете</vt:lpstr>
      </vt:variant>
      <vt:variant>
        <vt:i4>11</vt:i4>
      </vt:variant>
    </vt:vector>
  </HeadingPairs>
  <TitlesOfParts>
    <vt:vector size="19" baseType="lpstr">
      <vt:lpstr>Arial</vt:lpstr>
      <vt:lpstr>Gantari ExtraBold</vt:lpstr>
      <vt:lpstr>Arial Black</vt:lpstr>
      <vt:lpstr>Times New Roman</vt:lpstr>
      <vt:lpstr>Gantari</vt:lpstr>
      <vt:lpstr>Constantia</vt:lpstr>
      <vt:lpstr>Класически стил за книги 16:9</vt:lpstr>
      <vt:lpstr>Класически стил за книги 16:9</vt:lpstr>
      <vt:lpstr>КАКВО Е ДА СИ МЕНТОР В ESC?</vt:lpstr>
      <vt:lpstr>НАЧАЛОТО</vt:lpstr>
      <vt:lpstr>ПРОДЪЛЖЕНИЕТО</vt:lpstr>
      <vt:lpstr>ФИНАЛЪТ</vt:lpstr>
      <vt:lpstr>КАКВО СЕ СЛУЧИ?</vt:lpstr>
      <vt:lpstr>КАКВО СЕ СЛУЧИ?</vt:lpstr>
      <vt:lpstr>Презентация на PowerPoint</vt:lpstr>
      <vt:lpstr>ТРУДНОСТИ</vt:lpstr>
      <vt:lpstr>Преосмисляне участието</vt:lpstr>
      <vt:lpstr>Многобройни грамотности</vt:lpstr>
      <vt:lpstr>Презентация на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Vlahova</dc:creator>
  <cp:lastModifiedBy>Neli Hinova</cp:lastModifiedBy>
  <cp:revision>2</cp:revision>
  <dcterms:created xsi:type="dcterms:W3CDTF">2021-12-09T12:23:21Z</dcterms:created>
  <dcterms:modified xsi:type="dcterms:W3CDTF">2024-12-11T22:19:35Z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